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8"/>
  </p:notesMasterIdLst>
  <p:sldIdLst>
    <p:sldId id="256" r:id="rId2"/>
    <p:sldId id="403" r:id="rId3"/>
    <p:sldId id="548" r:id="rId4"/>
    <p:sldId id="583" r:id="rId5"/>
    <p:sldId id="499" r:id="rId6"/>
    <p:sldId id="508" r:id="rId7"/>
    <p:sldId id="530" r:id="rId8"/>
    <p:sldId id="531" r:id="rId9"/>
    <p:sldId id="553" r:id="rId10"/>
    <p:sldId id="536" r:id="rId11"/>
    <p:sldId id="535" r:id="rId12"/>
    <p:sldId id="560" r:id="rId13"/>
    <p:sldId id="538" r:id="rId14"/>
    <p:sldId id="540" r:id="rId15"/>
    <p:sldId id="561" r:id="rId16"/>
    <p:sldId id="541" r:id="rId17"/>
    <p:sldId id="559" r:id="rId18"/>
    <p:sldId id="562" r:id="rId19"/>
    <p:sldId id="542" r:id="rId20"/>
    <p:sldId id="544" r:id="rId21"/>
    <p:sldId id="563" r:id="rId22"/>
    <p:sldId id="545" r:id="rId23"/>
    <p:sldId id="546" r:id="rId24"/>
    <p:sldId id="547" r:id="rId25"/>
    <p:sldId id="578" r:id="rId26"/>
    <p:sldId id="554" r:id="rId27"/>
    <p:sldId id="566" r:id="rId28"/>
    <p:sldId id="555" r:id="rId29"/>
    <p:sldId id="575" r:id="rId30"/>
    <p:sldId id="565" r:id="rId31"/>
    <p:sldId id="567" r:id="rId32"/>
    <p:sldId id="568" r:id="rId33"/>
    <p:sldId id="569" r:id="rId34"/>
    <p:sldId id="570" r:id="rId35"/>
    <p:sldId id="571" r:id="rId36"/>
    <p:sldId id="572" r:id="rId37"/>
    <p:sldId id="579" r:id="rId38"/>
    <p:sldId id="584" r:id="rId39"/>
    <p:sldId id="581" r:id="rId40"/>
    <p:sldId id="582" r:id="rId41"/>
    <p:sldId id="585" r:id="rId42"/>
    <p:sldId id="557" r:id="rId43"/>
    <p:sldId id="564" r:id="rId44"/>
    <p:sldId id="556" r:id="rId45"/>
    <p:sldId id="558" r:id="rId46"/>
    <p:sldId id="574" r:id="rId47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EF7D1D"/>
    <a:srgbClr val="9E60B8"/>
    <a:srgbClr val="41719C"/>
    <a:srgbClr val="CAA0C9"/>
    <a:srgbClr val="D4EBE9"/>
    <a:srgbClr val="C14026"/>
    <a:srgbClr val="5AB88F"/>
    <a:srgbClr val="57A2C5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48"/>
    <p:restoredTop sz="96911" autoAdjust="0"/>
  </p:normalViewPr>
  <p:slideViewPr>
    <p:cSldViewPr snapToGrid="0" snapToObjects="1">
      <p:cViewPr varScale="1">
        <p:scale>
          <a:sx n="93" d="100"/>
          <a:sy n="93" d="100"/>
        </p:scale>
        <p:origin x="208" y="141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2.png>
</file>

<file path=ppt/media/image3.png>
</file>

<file path=ppt/media/image4.tiff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275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258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97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35193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18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4073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2649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7265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14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8214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230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36814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91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6/21/18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04660" y="206679"/>
            <a:ext cx="10216241" cy="4337227"/>
            <a:chOff x="-303091" y="-36785"/>
            <a:chExt cx="10216241" cy="4337227"/>
          </a:xfrm>
        </p:grpSpPr>
        <p:sp>
          <p:nvSpPr>
            <p:cNvPr id="3" name="Rechteck 2"/>
            <p:cNvSpPr/>
            <p:nvPr/>
          </p:nvSpPr>
          <p:spPr>
            <a:xfrm>
              <a:off x="-303091" y="798518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00332"/>
              <a:ext cx="4687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enterjs</a:t>
              </a:r>
              <a:r>
                <a:rPr lang="de-DE" sz="2000" b="1" dirty="0">
                  <a:solidFill>
                    <a:srgbClr val="025249"/>
                  </a:solidFill>
                </a:rPr>
                <a:t>-apollo-</a:t>
              </a:r>
              <a:r>
                <a:rPr lang="de-DE" sz="2000" b="1" dirty="0" err="1">
                  <a:solidFill>
                    <a:srgbClr val="025249"/>
                  </a:solidFill>
                </a:rPr>
                <a:t>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79269" y="3129337"/>
              <a:ext cx="8433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2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9548" y="603416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Daten vom Server abfragen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BEER_PAGE_QUERY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innerhalb einer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variables={{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20609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52775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als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Weitere Features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Paginierung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Daten nachladen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Aktualisierung basierend auf 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</a:rPr>
              <a:t>Subscriptions</a:t>
            </a:r>
            <a:endParaRPr lang="de-DE" sz="2400" b="1" dirty="0">
              <a:solidFill>
                <a:srgbClr val="9E60B8"/>
              </a:solidFill>
              <a:latin typeface="Source Sans Pro Semibold" panose="020B0503030403020204" pitchFamily="34" charset="77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automatisch neue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9E60B8"/>
                </a:solidFill>
                <a:latin typeface="Source Sans Pro Semibold" panose="020B0503030403020204" pitchFamily="34" charset="77"/>
              </a:rPr>
              <a:t>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Typ-Sicherheit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</p:txBody>
      </p:sp>
    </p:spTree>
    <p:extLst>
      <p:ext uri="{BB962C8B-B14F-4D97-AF65-F5344CB8AC3E}">
        <p14:creationId xmlns:p14="http://schemas.microsoft.com/office/powerpoint/2010/main" val="4086019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2312014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5413610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865315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863403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Typ-Sichere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codegen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Generiert Typen für Flow und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vom Server geladen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schon beim Generieren erkannt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2731770" y="2670342"/>
            <a:ext cx="697103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BeerRatingApp.tsx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Variable "$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"String"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position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expecting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"ID".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BeerPage.tsx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Cannot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alc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on type "Beer".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217775-80E0-7246-9724-5DAE8ECEB0A9}"/>
              </a:ext>
            </a:extLst>
          </p:cNvPr>
          <p:cNvSpPr/>
          <p:nvPr/>
        </p:nvSpPr>
        <p:spPr>
          <a:xfrm>
            <a:off x="203200" y="4118184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Falscher Typ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3632C0-BECA-B04E-AD49-DBB676BCACEB}"/>
              </a:ext>
            </a:extLst>
          </p:cNvPr>
          <p:cNvSpPr/>
          <p:nvPr/>
        </p:nvSpPr>
        <p:spPr>
          <a:xfrm>
            <a:off x="203200" y="5440331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Unbekanntes Feld</a:t>
            </a: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verändern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280889" y="3166374"/>
            <a:ext cx="934422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Mutations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8718E4-E05B-CB45-9462-359642DE4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521" y="311569"/>
            <a:ext cx="5710959" cy="2390877"/>
          </a:xfrm>
          <a:prstGeom prst="rect">
            <a:avLst/>
          </a:prstGeom>
          <a:ln>
            <a:solidFill>
              <a:srgbClr val="025249"/>
            </a:solidFill>
          </a:ln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C12D789-FD17-F845-BCF0-89B2F451CAD7}"/>
              </a:ext>
            </a:extLst>
          </p:cNvPr>
          <p:cNvSpPr/>
          <p:nvPr/>
        </p:nvSpPr>
        <p:spPr>
          <a:xfrm>
            <a:off x="3701925" y="2716493"/>
            <a:ext cx="41649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Speichern der Ratings auf dem Server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4421734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692336" y="420867"/>
            <a:ext cx="652133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Bock auf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Entwicklung in HH? 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http://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bit.ly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eos-react-developer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zu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...: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3701F7-2458-3E4C-9A81-6032049E41C0}"/>
              </a:ext>
            </a:extLst>
          </p:cNvPr>
          <p:cNvSpPr/>
          <p:nvPr/>
        </p:nvSpPr>
        <p:spPr>
          <a:xfrm>
            <a:off x="203200" y="361173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770547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endParaRPr lang="de-DE" sz="1625" b="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64555D9-C340-D842-AF87-D40FBEC6DF50}"/>
              </a:ext>
            </a:extLst>
          </p:cNvPr>
          <p:cNvSpPr/>
          <p:nvPr/>
        </p:nvSpPr>
        <p:spPr>
          <a:xfrm>
            <a:off x="93249" y="385176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Komponente</a:t>
            </a:r>
          </a:p>
        </p:txBody>
      </p:sp>
    </p:spTree>
    <p:extLst>
      <p:ext uri="{BB962C8B-B14F-4D97-AF65-F5344CB8AC3E}">
        <p14:creationId xmlns:p14="http://schemas.microsoft.com/office/powerpoint/2010/main" val="933189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onSubmit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1B9887-6073-C149-A791-0C8FA4A190A9}"/>
              </a:ext>
            </a:extLst>
          </p:cNvPr>
          <p:cNvSpPr txBox="1"/>
          <p:nvPr/>
        </p:nvSpPr>
        <p:spPr>
          <a:xfrm>
            <a:off x="5181600" y="4486656"/>
            <a:ext cx="4404360" cy="646331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Enthält die Daten, die der Server</a:t>
            </a: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als Antwort auf die Mutation geschickt hat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022EC9D-35A6-2649-BDB0-11D45D1160B8}"/>
              </a:ext>
            </a:extLst>
          </p:cNvPr>
          <p:cNvCxnSpPr>
            <a:cxnSpLocks/>
          </p:cNvCxnSpPr>
          <p:nvPr/>
        </p:nvCxnSpPr>
        <p:spPr>
          <a:xfrm flipH="1" flipV="1">
            <a:off x="4785360" y="3672840"/>
            <a:ext cx="835152" cy="804672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Schritt 3: 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{</a:t>
            </a:r>
            <a:r>
              <a:rPr lang="de-DE" sz="1625" b="1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Query-Komponenten werden automatisch aktualisiert (manchmal)</a:t>
            </a:r>
          </a:p>
        </p:txBody>
      </p:sp>
    </p:spTree>
    <p:extLst>
      <p:ext uri="{BB962C8B-B14F-4D97-AF65-F5344CB8AC3E}">
        <p14:creationId xmlns:p14="http://schemas.microsoft.com/office/powerpoint/2010/main" val="8894688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den Anwendungszustand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AA65B08-A3F2-D74D-A497-CB8D91EF3E7F}"/>
              </a:ext>
            </a:extLst>
          </p:cNvPr>
          <p:cNvSpPr/>
          <p:nvPr/>
        </p:nvSpPr>
        <p:spPr>
          <a:xfrm>
            <a:off x="-117454" y="3166374"/>
            <a:ext cx="1014091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Local</a:t>
            </a:r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State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1: Selected Beer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C1E5D80-4D8B-894B-A9C9-F59C2C1B9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536" y="1003300"/>
            <a:ext cx="6600928" cy="545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956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bedeutet "</a:t>
            </a:r>
            <a:r>
              <a:rPr lang="de-DE" dirty="0" err="1"/>
              <a:t>Local</a:t>
            </a:r>
            <a:r>
              <a:rPr lang="de-DE" dirty="0"/>
              <a:t>" State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6338320-541E-274D-A872-D37CC8C416FB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State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Globale Daten in der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Entspräche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Store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2400" b="1" dirty="0" err="1">
                <a:solidFill>
                  <a:srgbClr val="9E60B8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Local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", weil nicht remote über API geladen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Unglücklicher Begriff. Eigentlich: "Client" State? "App" State?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70685F2-F63D-5E4A-85B5-E16EF0DF4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918" y="3801343"/>
            <a:ext cx="8906164" cy="209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F51636-185B-9D43-8604-069B7288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Cache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7BA75B-96E2-F741-9547-FADD9493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589" y="2598647"/>
            <a:ext cx="6926823" cy="397957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9EC3CF-9DF0-0741-AE55-1BD43ED2B90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Cache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Zentrale Ablage aller gelesenen Daten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normalisierter Form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API gelesen und verändert werden</a:t>
            </a:r>
          </a:p>
        </p:txBody>
      </p:sp>
    </p:spTree>
    <p:extLst>
      <p:ext uri="{BB962C8B-B14F-4D97-AF65-F5344CB8AC3E}">
        <p14:creationId xmlns:p14="http://schemas.microsoft.com/office/powerpoint/2010/main" val="3126770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9" y="4119969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&lt;Query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={BEER_RATING_APP_QUERY}&gt;...&lt;/Query&gt;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aus dem Cache lesen –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Abfragen mit @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liest Daten aus dem lokalen Cache, nicht vom Server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529268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 lokalem Cache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4C2829-16D2-9644-8C9D-B6CD6173A5CC}"/>
              </a:ext>
            </a:extLst>
          </p:cNvPr>
          <p:cNvSpPr/>
          <p:nvPr/>
        </p:nvSpPr>
        <p:spPr>
          <a:xfrm>
            <a:off x="203199" y="42906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vom Server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198" y="626937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</p:spTree>
    <p:extLst>
      <p:ext uri="{BB962C8B-B14F-4D97-AF65-F5344CB8AC3E}">
        <p14:creationId xmlns:p14="http://schemas.microsoft.com/office/powerpoint/2010/main" val="1719340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129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200" y="478381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wie gewohnt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E6065C-CE78-EB49-B86F-6A3F6103DDE3}"/>
              </a:ext>
            </a:extLst>
          </p:cNvPr>
          <p:cNvSpPr/>
          <p:nvPr/>
        </p:nvSpPr>
        <p:spPr>
          <a:xfrm>
            <a:off x="2897506" y="485205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={SET_CURRENT_BEER_ID_MUTATION}&gt;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&lt;div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onClick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={() =&gt;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({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variables: {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newBeerId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beer.id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}&gt;...&lt;/div&gt;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</p:txBody>
      </p:sp>
    </p:spTree>
    <p:extLst>
      <p:ext uri="{BB962C8B-B14F-4D97-AF65-F5344CB8AC3E}">
        <p14:creationId xmlns:p14="http://schemas.microsoft.com/office/powerpoint/2010/main" val="41665316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 (SDL)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zurzeit nur für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920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const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"B1"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Default-Werte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Vorbelegung für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je nach Fachlichkeit</a:t>
            </a:r>
          </a:p>
        </p:txBody>
      </p:sp>
    </p:spTree>
    <p:extLst>
      <p:ext uri="{BB962C8B-B14F-4D97-AF65-F5344CB8AC3E}">
        <p14:creationId xmlns:p14="http://schemas.microsoft.com/office/powerpoint/2010/main" val="16770539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Lesen / Schreiben in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25407334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defaults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clientState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typeDefs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</a:t>
            </a:r>
            <a:endParaRPr lang="de-DE" sz="1625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Lokalen State beim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bekannt 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2080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Aktualisierung nach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Komponenten-Updates funktionieren nicht immer automatisch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Beispiel, wenn Objekte in eine Liste eingefügt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refetchQueries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kann remote-Zugriffe auslösen!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Das ist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nicht notwendig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839586" y="3389923"/>
            <a:ext cx="7658099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ist Alternative zu Mutation-Komponente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UPDATE_DRAFT_RATING,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refetchQueries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[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GET_DRAFT_RATING_QUERY,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BEERS_QUERY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]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237FEF3-9082-E04B-A392-8627556E23AF}"/>
              </a:ext>
            </a:extLst>
          </p:cNvPr>
          <p:cNvSpPr txBox="1"/>
          <p:nvPr/>
        </p:nvSpPr>
        <p:spPr>
          <a:xfrm>
            <a:off x="4627124" y="6023667"/>
            <a:ext cx="4404360" cy="369332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Löst Remote Zugriff aus!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1178B42D-65EC-5C49-8790-A601AD8128D8}"/>
              </a:ext>
            </a:extLst>
          </p:cNvPr>
          <p:cNvCxnSpPr>
            <a:cxnSpLocks/>
          </p:cNvCxnSpPr>
          <p:nvPr/>
        </p:nvCxnSpPr>
        <p:spPr>
          <a:xfrm flipH="1" flipV="1">
            <a:off x="3424136" y="5447489"/>
            <a:ext cx="1641900" cy="567034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8864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C880A-AF9E-014B-ADBA-87734836D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2: </a:t>
            </a:r>
            <a:r>
              <a:rPr lang="de-DE" dirty="0" err="1"/>
              <a:t>Draft</a:t>
            </a:r>
            <a:r>
              <a:rPr lang="de-DE" dirty="0"/>
              <a:t> Rating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AC6A5A2-6667-1045-A890-8F610D376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253" y="1087608"/>
            <a:ext cx="5915494" cy="546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8885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kann Felder vom Remote-Schema ergänzen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2702213" y="3200787"/>
            <a:ext cx="4501573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EF7D1D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278CA24-55C9-4843-8D54-82751D612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59" y="1603037"/>
            <a:ext cx="8872682" cy="1067773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B1477019-192E-7C4D-80DD-E61232709605}"/>
              </a:ext>
            </a:extLst>
          </p:cNvPr>
          <p:cNvCxnSpPr>
            <a:cxnSpLocks/>
          </p:cNvCxnSpPr>
          <p:nvPr/>
        </p:nvCxnSpPr>
        <p:spPr>
          <a:xfrm flipH="1" flipV="1">
            <a:off x="1461155" y="2060983"/>
            <a:ext cx="1676900" cy="2469454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CB7DD62-C35D-4A49-BF93-DA13BB562B95}"/>
              </a:ext>
            </a:extLst>
          </p:cNvPr>
          <p:cNvCxnSpPr>
            <a:cxnSpLocks/>
          </p:cNvCxnSpPr>
          <p:nvPr/>
        </p:nvCxnSpPr>
        <p:spPr>
          <a:xfrm flipV="1">
            <a:off x="6372520" y="2060983"/>
            <a:ext cx="1197204" cy="2515180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430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4119969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."</a:t>
            </a:r>
          </a:p>
          <a:p>
            <a:endParaRPr lang="de-DE" sz="20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0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0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github.com</a:t>
            </a:r>
            <a:r>
              <a:rPr lang="de-DE" sz="20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/</a:t>
            </a:r>
            <a:r>
              <a:rPr lang="de-DE" sz="20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apollographql</a:t>
            </a:r>
            <a:endParaRPr lang="de-DE" sz="14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EC0A25-BC49-064E-9296-D074C75FE536}"/>
              </a:ext>
            </a:extLst>
          </p:cNvPr>
          <p:cNvSpPr/>
          <p:nvPr/>
        </p:nvSpPr>
        <p:spPr>
          <a:xfrm>
            <a:off x="504713" y="2279716"/>
            <a:ext cx="8896573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Apollo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allows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fetch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in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... 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UIs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using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-apollo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881317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 erhält umschließendes Objekt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C6FC5D6-33B8-4948-B6E1-6C7217D16B34}"/>
              </a:ext>
            </a:extLst>
          </p:cNvPr>
          <p:cNvSpPr/>
          <p:nvPr/>
        </p:nvSpPr>
        <p:spPr>
          <a:xfrm>
            <a:off x="819074" y="2360731"/>
            <a:ext cx="8456902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_,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cache.readFragment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gql`fragment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cacheKey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`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:${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!==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507259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87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 erhält umschließendes 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readFragment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liefert Objekte aus dem Cache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C6FC5D6-33B8-4948-B6E1-6C7217D16B34}"/>
              </a:ext>
            </a:extLst>
          </p:cNvPr>
          <p:cNvSpPr/>
          <p:nvPr/>
        </p:nvSpPr>
        <p:spPr>
          <a:xfrm>
            <a:off x="819074" y="2360731"/>
            <a:ext cx="8456902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_,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cache.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readFragment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gql`fragment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on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cacheKey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`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:${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!==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72385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AC206FB-4004-0641-808E-09139A97C186}"/>
              </a:ext>
            </a:extLst>
          </p:cNvPr>
          <p:cNvSpPr/>
          <p:nvPr/>
        </p:nvSpPr>
        <p:spPr>
          <a:xfrm>
            <a:off x="3975011" y="3166374"/>
            <a:ext cx="1955985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🤔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86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dem Apollo Client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 und Mutation-Komponenten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nicht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durchgehend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typisiert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starke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werden Fehler gemeldet? Wo Doku?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Diverse Möglichkeiten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ein Ziel zu erreichen 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(HOCs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direkter Cache Zugriff, mehrere APIs für direkten Cache Zugriff)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andere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aus als der Client (Client fügt __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typename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Caching hinzu)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640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7305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für APIs? Oder für Client?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Achtung! Version 0.4,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noch "experimental"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Zahlreiche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Issues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Bug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Tracker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Tools passen teilweise nicht zusammen (Client/Source,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Tools,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nach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manuell neu ausgeführt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nötig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/ Beispiele nur sehr eingeschränkt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Verbreitungsgrad? Kopplung an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Apollo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Arbeiten mit der Cache API "gewöhnungsbedürftig"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wesentlich einfacher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Vergleich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weniger Architektur-Pattern (meine Meinung)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(logischerweise) viel höhere Verbreitung, viel ausgereifter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Actions 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Abfrage? 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"Empfehlung"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823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persönliche Einschätzung: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 und Mutation Komponenten gut einsetzbar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noch fragil, weitere Entwicklung abwarten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(dort wo es funktioniert ganz cool)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Weiterhin gilt: "normaler"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ist "erlaubt"!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andere nur machen, wenn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nicht ausreicht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D435F20-5996-414D-AF6A-1B6472335F80}"/>
              </a:ext>
            </a:extLst>
          </p:cNvPr>
          <p:cNvSpPr/>
          <p:nvPr/>
        </p:nvSpPr>
        <p:spPr>
          <a:xfrm>
            <a:off x="0" y="2052631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A01463F-E8E1-0D45-A63D-44F8D588AE87}"/>
              </a:ext>
            </a:extLst>
          </p:cNvPr>
          <p:cNvSpPr/>
          <p:nvPr/>
        </p:nvSpPr>
        <p:spPr>
          <a:xfrm>
            <a:off x="-14357" y="4877279"/>
            <a:ext cx="9920358" cy="86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>
                <a:solidFill>
                  <a:srgbClr val="41719C"/>
                </a:solidFill>
              </a:rPr>
              <a:t>graphql</a:t>
            </a:r>
            <a:endParaRPr lang="de-DE" sz="2000" b="1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 dirty="0" err="1">
                <a:solidFill>
                  <a:srgbClr val="41719C"/>
                </a:solidFill>
              </a:rPr>
              <a:t>graphql</a:t>
            </a:r>
            <a:r>
              <a:rPr lang="de-DE" sz="2000" b="1" dirty="0">
                <a:solidFill>
                  <a:srgbClr val="41719C"/>
                </a:solidFill>
              </a:rPr>
              <a:t>-</a:t>
            </a:r>
            <a:r>
              <a:rPr lang="de-DE" sz="2000" b="1" dirty="0" err="1">
                <a:solidFill>
                  <a:srgbClr val="41719C"/>
                </a:solidFill>
              </a:rPr>
              <a:t>example</a:t>
            </a:r>
            <a:endParaRPr lang="de-DE" sz="2000" b="1" dirty="0">
              <a:solidFill>
                <a:srgbClr val="025249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9F4FB96-9EF7-1140-A87E-E8AD1034815B}"/>
              </a:ext>
            </a:extLst>
          </p:cNvPr>
          <p:cNvSpPr/>
          <p:nvPr/>
        </p:nvSpPr>
        <p:spPr>
          <a:xfrm>
            <a:off x="0" y="125127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882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enterjs</a:t>
            </a:r>
            <a:r>
              <a:rPr lang="de-DE" sz="1600" cap="none" spc="100" dirty="0"/>
              <a:t>-apollo-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</a:t>
            </a:r>
            <a:r>
              <a:rPr lang="de-DE" sz="1600" cap="none" spc="100" dirty="0" err="1"/>
              <a:t>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293427-8972-4141-9A4F-42D5FB66A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478314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7" y="2636022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Für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939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React</a:t>
            </a:r>
            <a:r>
              <a:rPr lang="de-DE" dirty="0"/>
              <a:t>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1385357" y="3166374"/>
            <a:ext cx="713528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Queries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2395</Words>
  <Application>Microsoft Macintosh PowerPoint</Application>
  <PresentationFormat>A4-Papier (210 x 297 mm)</PresentationFormat>
  <Paragraphs>574</Paragraphs>
  <Slides>46</Slides>
  <Notes>30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46</vt:i4>
      </vt:variant>
    </vt:vector>
  </HeadingPairs>
  <TitlesOfParts>
    <vt:vector size="58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PowerPoint-Präsentation</vt:lpstr>
      <vt:lpstr>Source (TypeScript): http://bit.ly/enterjs-apollo-graphql-example</vt:lpstr>
      <vt:lpstr>PowerPoint-Präsentation</vt:lpstr>
      <vt:lpstr>mit Apollo und React</vt:lpstr>
      <vt:lpstr>Apollo Für React</vt:lpstr>
      <vt:lpstr>in React Apollo</vt:lpstr>
      <vt:lpstr>Queries</vt:lpstr>
      <vt:lpstr>Queries</vt:lpstr>
      <vt:lpstr>Queries</vt:lpstr>
      <vt:lpstr>Queries</vt:lpstr>
      <vt:lpstr>Queries</vt:lpstr>
      <vt:lpstr>Queries</vt:lpstr>
      <vt:lpstr>Typ-sichere Verwendung</vt:lpstr>
      <vt:lpstr>Beispiel: Typ-Sichere Queries</vt:lpstr>
      <vt:lpstr>Daten verändern</vt:lpstr>
      <vt:lpstr>Mutations</vt:lpstr>
      <vt:lpstr>Mutations</vt:lpstr>
      <vt:lpstr>Mutations</vt:lpstr>
      <vt:lpstr>Mutations</vt:lpstr>
      <vt:lpstr>Mutations</vt:lpstr>
      <vt:lpstr>Schritt 3: Mutations</vt:lpstr>
      <vt:lpstr>Schritt 3: Mutations</vt:lpstr>
      <vt:lpstr>GraphQL für den Anwendungszustand</vt:lpstr>
      <vt:lpstr>Beispiel 1: Selected Beer</vt:lpstr>
      <vt:lpstr>Was bedeutet "Local" State</vt:lpstr>
      <vt:lpstr>Apollo Cache</vt:lpstr>
      <vt:lpstr>Local Data</vt:lpstr>
      <vt:lpstr>Local Data</vt:lpstr>
      <vt:lpstr>Local Data</vt:lpstr>
      <vt:lpstr>Local Data</vt:lpstr>
      <vt:lpstr>Local Data</vt:lpstr>
      <vt:lpstr>Local Data</vt:lpstr>
      <vt:lpstr>Local Data</vt:lpstr>
      <vt:lpstr>Aktualisierung nach Mutations</vt:lpstr>
      <vt:lpstr>Beispiel 2: Draft Rating</vt:lpstr>
      <vt:lpstr>Remote- und Local Data kombinieren</vt:lpstr>
      <vt:lpstr>Remote- und Local Data kombinieren</vt:lpstr>
      <vt:lpstr>Remote- und Local Data kombinieren</vt:lpstr>
      <vt:lpstr>Fazit und Bewertung</vt:lpstr>
      <vt:lpstr>Fazit &amp; Bewertung</vt:lpstr>
      <vt:lpstr>Fazit &amp; Bewertung</vt:lpstr>
      <vt:lpstr>"Empfehlung"</vt:lpstr>
      <vt:lpstr>nils@nilshartmann.net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580</cp:revision>
  <cp:lastPrinted>2018-05-30T19:37:50Z</cp:lastPrinted>
  <dcterms:created xsi:type="dcterms:W3CDTF">2016-03-28T15:59:53Z</dcterms:created>
  <dcterms:modified xsi:type="dcterms:W3CDTF">2018-06-21T09:12:53Z</dcterms:modified>
</cp:coreProperties>
</file>

<file path=docProps/thumbnail.jpeg>
</file>